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Source Code Pro" panose="020B0604020202020204" charset="0"/>
      <p:regular r:id="rId22"/>
      <p:bold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Amatic SC" panose="020B0604020202020204" charset="-79"/>
      <p:regular r:id="rId28"/>
      <p:bold r:id="rId29"/>
    </p:embeddedFont>
    <p:embeddedFont>
      <p:font typeface="Palatino Linotype" panose="02040502050505030304" pitchFamily="18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582456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17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91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21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913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25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347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509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31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721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59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512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29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18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50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5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358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913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7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hyperlink" Target="https://education.github.com/pack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Workshop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120790" y="4081993"/>
            <a:ext cx="8520600" cy="706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R33S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2" y="3498424"/>
            <a:ext cx="1627632" cy="16048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36" y="3405136"/>
            <a:ext cx="1738366" cy="1738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505250" y="1365025"/>
            <a:ext cx="7848600" cy="331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At the beginning of work with Git we are creating empty repository (or cloning an existing one)</a:t>
            </a:r>
          </a:p>
        </p:txBody>
      </p:sp>
      <p:sp>
        <p:nvSpPr>
          <p:cNvPr id="115" name="Shape 115"/>
          <p:cNvSpPr/>
          <p:nvPr/>
        </p:nvSpPr>
        <p:spPr>
          <a:xfrm>
            <a:off x="1401600" y="2365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1428750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During our work, we are modifying file structure inside a Working Tree</a:t>
            </a:r>
          </a:p>
        </p:txBody>
      </p:sp>
      <p:sp>
        <p:nvSpPr>
          <p:cNvPr id="121" name="Shape 121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22" name="Shape 122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cxnSp>
        <p:nvCxnSpPr>
          <p:cNvPr id="123" name="Shape 123"/>
          <p:cNvCxnSpPr>
            <a:stCxn id="121" idx="4"/>
            <a:endCxn id="122" idx="2"/>
          </p:cNvCxnSpPr>
          <p:nvPr/>
        </p:nvCxnSpPr>
        <p:spPr>
          <a:xfrm rot="10800000" flipH="1">
            <a:off x="2819400" y="27432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30" name="Shape 130"/>
          <p:cNvCxnSpPr/>
          <p:nvPr/>
        </p:nvCxnSpPr>
        <p:spPr>
          <a:xfrm flipH="1">
            <a:off x="4879990" y="2628900"/>
            <a:ext cx="1790700" cy="14889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414475" y="1203150"/>
            <a:ext cx="8081700" cy="3469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Changes from the working tree are not registered in the repository directly. Instead, they are registered in the </a:t>
            </a:r>
            <a:r>
              <a:rPr lang="en" sz="2100" b="1" i="1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/</a:t>
            </a:r>
            <a:r>
              <a:rPr lang="en" sz="2100" b="1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staging area</a:t>
            </a: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.</a:t>
            </a:r>
          </a:p>
        </p:txBody>
      </p:sp>
      <p:sp>
        <p:nvSpPr>
          <p:cNvPr id="132" name="Shape 132"/>
          <p:cNvSpPr/>
          <p:nvPr/>
        </p:nvSpPr>
        <p:spPr>
          <a:xfrm>
            <a:off x="1447800" y="2343150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33" name="Shape 133"/>
          <p:cNvSpPr/>
          <p:nvPr/>
        </p:nvSpPr>
        <p:spPr>
          <a:xfrm>
            <a:off x="5799403" y="2286000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34" name="Shape 134"/>
          <p:cNvSpPr/>
          <p:nvPr/>
        </p:nvSpPr>
        <p:spPr>
          <a:xfrm>
            <a:off x="3622691" y="3717758"/>
            <a:ext cx="1676400" cy="80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35" name="Shape 135"/>
          <p:cNvCxnSpPr>
            <a:stCxn id="132" idx="4"/>
            <a:endCxn id="133" idx="2"/>
          </p:cNvCxnSpPr>
          <p:nvPr/>
        </p:nvCxnSpPr>
        <p:spPr>
          <a:xfrm rot="10800000" flipH="1">
            <a:off x="2819400" y="27432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36" name="Shape 136"/>
          <p:cNvSpPr txBox="1"/>
          <p:nvPr/>
        </p:nvSpPr>
        <p:spPr>
          <a:xfrm>
            <a:off x="5486400" y="3516227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6891725" y="4419155"/>
            <a:ext cx="13395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78475" y="1228675"/>
            <a:ext cx="7848600" cy="331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Once the index contains everything you want to commit, you record the changes in the repository</a:t>
            </a:r>
          </a:p>
        </p:txBody>
      </p:sp>
      <p:sp>
        <p:nvSpPr>
          <p:cNvPr id="144" name="Shape 144"/>
          <p:cNvSpPr/>
          <p:nvPr/>
        </p:nvSpPr>
        <p:spPr>
          <a:xfrm>
            <a:off x="1440475" y="2143075"/>
            <a:ext cx="1371600" cy="857250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45" name="Shape 145"/>
          <p:cNvSpPr/>
          <p:nvPr/>
        </p:nvSpPr>
        <p:spPr>
          <a:xfrm>
            <a:off x="5792078" y="2085925"/>
            <a:ext cx="2057400" cy="914436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46" name="Shape 146"/>
          <p:cNvSpPr/>
          <p:nvPr/>
        </p:nvSpPr>
        <p:spPr>
          <a:xfrm>
            <a:off x="3615366" y="3517683"/>
            <a:ext cx="1676400" cy="80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479075" y="3316152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311694" y="3319159"/>
            <a:ext cx="2895600" cy="1341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1035595" y="4317770"/>
            <a:ext cx="14478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6916275" y="4317780"/>
            <a:ext cx="1339500" cy="253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  <p:cxnSp>
        <p:nvCxnSpPr>
          <p:cNvPr id="151" name="Shape 151"/>
          <p:cNvCxnSpPr/>
          <p:nvPr/>
        </p:nvCxnSpPr>
        <p:spPr>
          <a:xfrm rot="10800000" flipH="1">
            <a:off x="2819400" y="2514675"/>
            <a:ext cx="2986500" cy="28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2" name="Shape 152"/>
          <p:cNvCxnSpPr>
            <a:stCxn id="146" idx="1"/>
          </p:cNvCxnSpPr>
          <p:nvPr/>
        </p:nvCxnSpPr>
        <p:spPr>
          <a:xfrm rot="10800000">
            <a:off x="2709366" y="3000333"/>
            <a:ext cx="1325100" cy="9174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53" name="Shape 153"/>
          <p:cNvCxnSpPr>
            <a:endCxn id="146" idx="5"/>
          </p:cNvCxnSpPr>
          <p:nvPr/>
        </p:nvCxnSpPr>
        <p:spPr>
          <a:xfrm flipH="1">
            <a:off x="4872666" y="2910033"/>
            <a:ext cx="1233900" cy="1007699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Workflow</a:t>
            </a:r>
          </a:p>
        </p:txBody>
      </p:sp>
      <p:cxnSp>
        <p:nvCxnSpPr>
          <p:cNvPr id="159" name="Shape 159"/>
          <p:cNvCxnSpPr/>
          <p:nvPr/>
        </p:nvCxnSpPr>
        <p:spPr>
          <a:xfrm flipH="1">
            <a:off x="4912181" y="2401170"/>
            <a:ext cx="1774200" cy="1640699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0" name="Shape 160"/>
          <p:cNvSpPr/>
          <p:nvPr/>
        </p:nvSpPr>
        <p:spPr>
          <a:xfrm>
            <a:off x="1511380" y="2086266"/>
            <a:ext cx="1359023" cy="944713"/>
          </a:xfrm>
          <a:prstGeom prst="flowChartMagneticDisk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Repository</a:t>
            </a:r>
          </a:p>
        </p:txBody>
      </p:sp>
      <p:sp>
        <p:nvSpPr>
          <p:cNvPr id="161" name="Shape 161"/>
          <p:cNvSpPr/>
          <p:nvPr/>
        </p:nvSpPr>
        <p:spPr>
          <a:xfrm>
            <a:off x="5823083" y="2023285"/>
            <a:ext cx="2038500" cy="1007748"/>
          </a:xfrm>
          <a:prstGeom prst="cloud">
            <a:avLst/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Working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Tree</a:t>
            </a:r>
          </a:p>
        </p:txBody>
      </p:sp>
      <p:sp>
        <p:nvSpPr>
          <p:cNvPr id="162" name="Shape 162"/>
          <p:cNvSpPr/>
          <p:nvPr/>
        </p:nvSpPr>
        <p:spPr>
          <a:xfrm>
            <a:off x="3666329" y="3601122"/>
            <a:ext cx="1661100" cy="881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9050" cap="flat" cmpd="sng">
            <a:solidFill>
              <a:srgbClr val="4772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Index</a:t>
            </a:r>
          </a:p>
        </p:txBody>
      </p:sp>
      <p:cxnSp>
        <p:nvCxnSpPr>
          <p:cNvPr id="163" name="Shape 163"/>
          <p:cNvCxnSpPr>
            <a:stCxn id="162" idx="1"/>
          </p:cNvCxnSpPr>
          <p:nvPr/>
        </p:nvCxnSpPr>
        <p:spPr>
          <a:xfrm rot="10800000">
            <a:off x="2719304" y="2968272"/>
            <a:ext cx="1362300" cy="10737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64" name="Shape 164"/>
          <p:cNvCxnSpPr>
            <a:stCxn id="160" idx="4"/>
            <a:endCxn id="161" idx="2"/>
          </p:cNvCxnSpPr>
          <p:nvPr/>
        </p:nvCxnSpPr>
        <p:spPr>
          <a:xfrm rot="10800000" flipH="1">
            <a:off x="2870403" y="2527122"/>
            <a:ext cx="2958900" cy="3150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65" name="Shape 165"/>
          <p:cNvSpPr txBox="1"/>
          <p:nvPr/>
        </p:nvSpPr>
        <p:spPr>
          <a:xfrm>
            <a:off x="5512949" y="3379029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are registered in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  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392950" y="3382343"/>
            <a:ext cx="2869200" cy="1478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Changes are commited to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from the state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index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using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870403" y="1369999"/>
            <a:ext cx="3061199" cy="1073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" marR="0" lvl="0" indent="-558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r>
              <a:rPr lang="en" sz="1900">
                <a:latin typeface="Corbel"/>
                <a:ea typeface="Corbel"/>
                <a:cs typeface="Corbel"/>
                <a:sym typeface="Corbel"/>
              </a:rPr>
              <a:t>Earlier states of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working tree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may be checked out from the </a:t>
            </a:r>
            <a:r>
              <a:rPr lang="en" sz="1900" b="1">
                <a:latin typeface="Corbel"/>
                <a:ea typeface="Corbel"/>
                <a:cs typeface="Corbel"/>
                <a:sym typeface="Corbel"/>
              </a:rPr>
              <a:t>repository</a:t>
            </a:r>
            <a:r>
              <a:rPr lang="en" sz="1900">
                <a:latin typeface="Corbel"/>
                <a:ea typeface="Corbel"/>
                <a:cs typeface="Corbel"/>
                <a:sym typeface="Corbel"/>
              </a:rPr>
              <a:t> at any time using</a:t>
            </a:r>
            <a:r>
              <a:rPr lang="en" sz="1600">
                <a:latin typeface="Corbel"/>
                <a:ea typeface="Corbel"/>
                <a:cs typeface="Corbel"/>
                <a:sym typeface="Corbel"/>
              </a:rPr>
              <a:t>                                  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110212" y="4336921"/>
            <a:ext cx="1434600" cy="27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commit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894349" y="4336925"/>
            <a:ext cx="1327200" cy="279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600" b="1">
                <a:latin typeface="Consolas"/>
                <a:ea typeface="Consolas"/>
                <a:cs typeface="Consolas"/>
                <a:sym typeface="Consolas"/>
              </a:rPr>
              <a:t>git add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625" y="1371800"/>
            <a:ext cx="1715100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 for Student</a:t>
            </a:r>
          </a:p>
        </p:txBody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https://education.github.com/pack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5">
            <a:alphaModFix/>
          </a:blip>
          <a:srcRect t="3732" b="4101"/>
          <a:stretch/>
        </p:blipFill>
        <p:spPr>
          <a:xfrm>
            <a:off x="435850" y="1539925"/>
            <a:ext cx="5308200" cy="275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4050" y="8227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3900" y="759000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3900" y="1343375"/>
            <a:ext cx="1885575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0625" y="1943500"/>
            <a:ext cx="1263274" cy="42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40475" y="1868187"/>
            <a:ext cx="1715100" cy="5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60625" y="2432122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7850" y="24284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60625" y="292057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4925" y="2932525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60625" y="33759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84749" y="338785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53275" y="3908700"/>
            <a:ext cx="1450650" cy="4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28725" y="3952830"/>
            <a:ext cx="1450650" cy="48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GitHub for Teachers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311700" y="920150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https://classroom.github.com/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4">
            <a:alphaModFix/>
          </a:blip>
          <a:srcRect t="4014" b="3709"/>
          <a:stretch/>
        </p:blipFill>
        <p:spPr>
          <a:xfrm>
            <a:off x="311700" y="1355675"/>
            <a:ext cx="6100825" cy="316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t="8080" b="9554"/>
          <a:stretch/>
        </p:blipFill>
        <p:spPr>
          <a:xfrm>
            <a:off x="5886470" y="270550"/>
            <a:ext cx="2676905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4">
            <a:alphaModFix/>
          </a:blip>
          <a:srcRect t="9034" b="9571"/>
          <a:stretch/>
        </p:blipFill>
        <p:spPr>
          <a:xfrm>
            <a:off x="3222175" y="270549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t="9034" b="9571"/>
          <a:stretch/>
        </p:blipFill>
        <p:spPr>
          <a:xfrm>
            <a:off x="589675" y="270550"/>
            <a:ext cx="2708699" cy="18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 rotWithShape="1">
          <a:blip r:embed="rId6">
            <a:alphaModFix/>
          </a:blip>
          <a:srcRect t="8153" b="14709"/>
          <a:stretch/>
        </p:blipFill>
        <p:spPr>
          <a:xfrm>
            <a:off x="589675" y="2347050"/>
            <a:ext cx="2872523" cy="17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8775" y="2347045"/>
            <a:ext cx="4927800" cy="212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424" y="335612"/>
            <a:ext cx="3817424" cy="286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5624"/>
            <a:ext cx="4561724" cy="28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It’s Time for HANDS-on LAB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 of Workshop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git? Why do we need it?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Architecture and Folder Structure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workflow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Branches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Basic merging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Remotes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Git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a </a:t>
            </a:r>
            <a:r>
              <a:rPr lang="en" b="1" dirty="0"/>
              <a:t>free and open source</a:t>
            </a:r>
            <a:r>
              <a:rPr lang="en" dirty="0"/>
              <a:t> distributed version control system (VCS</a:t>
            </a:r>
            <a:r>
              <a:rPr lang="en" dirty="0" smtClean="0"/>
              <a:t>).</a:t>
            </a:r>
            <a:endParaRPr dirty="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designed to handle everything from small to very large projects with speed and efficiency.</a:t>
            </a:r>
          </a:p>
          <a:p>
            <a:pPr lvl="0">
              <a:spcBef>
                <a:spcPts val="0"/>
              </a:spcBef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do we need it</a:t>
            </a:r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983" y="1350974"/>
            <a:ext cx="4241792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25" y="1601135"/>
            <a:ext cx="3880950" cy="25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VCS will handle it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 </a:t>
            </a:r>
            <a:r>
              <a:rPr lang="en"/>
              <a:t>good </a:t>
            </a:r>
            <a:r>
              <a:rPr lang="en" smtClean="0"/>
              <a:t>VCS </a:t>
            </a:r>
            <a:r>
              <a:rPr lang="en" dirty="0"/>
              <a:t>has to: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Prevent data loss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Provide history of who did what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Allow commit messages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Ease the creation of patches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Be fast and scalable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707" y="292850"/>
            <a:ext cx="2969594" cy="41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Again About Git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distributed – (almost) everything is local – you can work offline and have backups on your local machine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is fast – again, most of your work is local, and network interactions are compressed and minimal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Git stores snapshot- making everything small </a:t>
            </a:r>
          </a:p>
          <a:p>
            <a:pPr lvl="0">
              <a:spcBef>
                <a:spcPts val="0"/>
              </a:spcBef>
            </a:pPr>
            <a:endParaRPr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Architecture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751" y="930814"/>
            <a:ext cx="7678225" cy="409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.git Folder Structure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712" y="1168437"/>
            <a:ext cx="84105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 Basics commands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git </a:t>
            </a:r>
            <a:r>
              <a:rPr lang="en" dirty="0" smtClean="0"/>
              <a:t>init</a:t>
            </a:r>
            <a:r>
              <a:rPr lang="en" dirty="0"/>
              <a:t>			git log		</a:t>
            </a:r>
            <a:r>
              <a:rPr lang="en" dirty="0" smtClean="0"/>
              <a:t>git </a:t>
            </a:r>
            <a:r>
              <a:rPr lang="en" dirty="0"/>
              <a:t>remote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clone			</a:t>
            </a:r>
            <a:r>
              <a:rPr lang="en" dirty="0" smtClean="0"/>
              <a:t>git </a:t>
            </a:r>
            <a:r>
              <a:rPr lang="en" dirty="0"/>
              <a:t>diff		</a:t>
            </a:r>
            <a:r>
              <a:rPr lang="en" dirty="0" smtClean="0"/>
              <a:t>git </a:t>
            </a:r>
            <a:r>
              <a:rPr lang="en" dirty="0"/>
              <a:t>pull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config			</a:t>
            </a:r>
            <a:r>
              <a:rPr lang="en" dirty="0" smtClean="0"/>
              <a:t>git </a:t>
            </a:r>
            <a:r>
              <a:rPr lang="en" dirty="0"/>
              <a:t>revert		git push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add			</a:t>
            </a:r>
            <a:r>
              <a:rPr lang="en" dirty="0" smtClean="0"/>
              <a:t>git </a:t>
            </a:r>
            <a:r>
              <a:rPr lang="en" dirty="0"/>
              <a:t>reset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commit			</a:t>
            </a:r>
            <a:r>
              <a:rPr lang="en" dirty="0" smtClean="0"/>
              <a:t>git </a:t>
            </a:r>
            <a:r>
              <a:rPr lang="en" dirty="0"/>
              <a:t>branch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git status			</a:t>
            </a:r>
            <a:r>
              <a:rPr lang="en" dirty="0" smtClean="0"/>
              <a:t>git </a:t>
            </a:r>
            <a:r>
              <a:rPr lang="en" dirty="0"/>
              <a:t>merge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</Words>
  <Application>Microsoft Office PowerPoint</Application>
  <PresentationFormat>On-screen Show (16:9)</PresentationFormat>
  <Paragraphs>74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Source Code Pro</vt:lpstr>
      <vt:lpstr>Consolas</vt:lpstr>
      <vt:lpstr>Noto Sans Symbols</vt:lpstr>
      <vt:lpstr>Amatic SC</vt:lpstr>
      <vt:lpstr>Palatino Linotype</vt:lpstr>
      <vt:lpstr>Arial</vt:lpstr>
      <vt:lpstr>Corbel</vt:lpstr>
      <vt:lpstr>beach-day</vt:lpstr>
      <vt:lpstr>Git Workshop</vt:lpstr>
      <vt:lpstr>Outline of Workshop</vt:lpstr>
      <vt:lpstr>What is Git</vt:lpstr>
      <vt:lpstr>Why do we need it</vt:lpstr>
      <vt:lpstr>VCS will handle it</vt:lpstr>
      <vt:lpstr>Again About Git</vt:lpstr>
      <vt:lpstr>Git Architecture</vt:lpstr>
      <vt:lpstr>.git Folder Structure</vt:lpstr>
      <vt:lpstr>Git Basics commands</vt:lpstr>
      <vt:lpstr>Git Workflow</vt:lpstr>
      <vt:lpstr>Git Workflow</vt:lpstr>
      <vt:lpstr>Git Workflow</vt:lpstr>
      <vt:lpstr>Git Workflow</vt:lpstr>
      <vt:lpstr>Git Workflow</vt:lpstr>
      <vt:lpstr>GitHub for Student</vt:lpstr>
      <vt:lpstr>GitHub for Teachers</vt:lpstr>
      <vt:lpstr>PowerPoint Presentation</vt:lpstr>
      <vt:lpstr>PowerPoint Presentation</vt:lpstr>
      <vt:lpstr>It’s Time for HANDS-on LAB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Workshop</dc:title>
  <cp:lastModifiedBy>rabiraj khadka</cp:lastModifiedBy>
  <cp:revision>2</cp:revision>
  <dcterms:modified xsi:type="dcterms:W3CDTF">2017-07-11T13:16:03Z</dcterms:modified>
</cp:coreProperties>
</file>